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7200"/>
    <a:srgbClr val="C4D600"/>
    <a:srgbClr val="6BCABA"/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080" y="-72"/>
      </p:cViewPr>
      <p:guideLst>
        <p:guide orient="horz" pos="4224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6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0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52972" y="591397"/>
            <a:ext cx="1661080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729" y="591397"/>
            <a:ext cx="4853702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3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0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730" y="3441277"/>
            <a:ext cx="3257391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6660" y="3441277"/>
            <a:ext cx="3257391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7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1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1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1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1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0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3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D290C-71CD-4B28-AF31-476B718D46E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82C86-47E0-4596-9975-412F1594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6417" y="1140749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REPORTERS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211" y="378749"/>
            <a:ext cx="5416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MANDATED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06513"/>
            <a:ext cx="803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V Boli" panose="02000500030200090000" pitchFamily="2" charset="0"/>
                <a:ea typeface="GulimChe" panose="020B0609000101010101" pitchFamily="49" charset="-127"/>
                <a:cs typeface="MV Boli" panose="02000500030200090000" pitchFamily="2" charset="0"/>
              </a:rPr>
              <a:t>VCU Employees and Volunteers are</a:t>
            </a:r>
            <a:endParaRPr lang="en-US" sz="1600" b="1" dirty="0">
              <a:latin typeface="MV Boli" panose="02000500030200090000" pitchFamily="2" charset="0"/>
              <a:ea typeface="GulimChe" panose="020B0609000101010101" pitchFamily="49" charset="-127"/>
              <a:cs typeface="MV Boli" panose="0200050003020009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445603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VCU employees and volunteers share the responsibility to prevent and immediately report suspected abuse and/or neglect of minors. </a:t>
            </a:r>
            <a:r>
              <a:rPr lang="en-US" sz="1600" b="1" dirty="0" smtClean="0"/>
              <a:t>If you suspect child abuse follow these steps:</a:t>
            </a:r>
            <a:endParaRPr lang="en-US" sz="1600" b="1" dirty="0"/>
          </a:p>
        </p:txBody>
      </p:sp>
      <p:sp>
        <p:nvSpPr>
          <p:cNvPr id="30" name="TextBox 8"/>
          <p:cNvSpPr txBox="1"/>
          <p:nvPr/>
        </p:nvSpPr>
        <p:spPr>
          <a:xfrm>
            <a:off x="2835205" y="5934440"/>
            <a:ext cx="212860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Child Protective </a:t>
            </a:r>
            <a:endParaRPr lang="en-US" sz="2000" b="1" kern="1200" dirty="0" smtClean="0">
              <a:solidFill>
                <a:srgbClr val="000000"/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Services (CPS):</a:t>
            </a:r>
            <a:endParaRPr lang="en-US" sz="2000" b="1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1-800-552-7096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31" name="TextBox 7"/>
          <p:cNvSpPr txBox="1"/>
          <p:nvPr/>
        </p:nvSpPr>
        <p:spPr>
          <a:xfrm>
            <a:off x="480074" y="5997714"/>
            <a:ext cx="2128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VCU Police:</a:t>
            </a:r>
            <a:endParaRPr lang="en-US" sz="2000" b="1" dirty="0">
              <a:effectLst/>
              <a:latin typeface="Times New Roman"/>
              <a:ea typeface="Times New Roman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828-1234</a:t>
            </a:r>
            <a:endParaRPr lang="en-US" sz="20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50393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ea typeface="GulimChe" panose="020B0609000101010101" pitchFamily="49" charset="-127"/>
                <a:cs typeface="MV Boli" panose="02000500030200090000" pitchFamily="2" charset="0"/>
              </a:rPr>
              <a:t>NUMBERS:</a:t>
            </a:r>
            <a:endParaRPr lang="en-US" sz="2400" b="1" dirty="0">
              <a:latin typeface="MV Boli" panose="02000500030200090000" pitchFamily="2" charset="0"/>
              <a:ea typeface="GulimChe" panose="020B0609000101010101" pitchFamily="49" charset="-127"/>
              <a:cs typeface="MV Boli" panose="02000500030200090000" pitchFamily="2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02218" y="3366920"/>
            <a:ext cx="6978199" cy="1231632"/>
            <a:chOff x="381000" y="3131888"/>
            <a:chExt cx="8458200" cy="1133012"/>
          </a:xfrm>
        </p:grpSpPr>
        <p:sp>
          <p:nvSpPr>
            <p:cNvPr id="35" name="Rectangle 34"/>
            <p:cNvSpPr/>
            <p:nvPr/>
          </p:nvSpPr>
          <p:spPr>
            <a:xfrm>
              <a:off x="381000" y="3131888"/>
              <a:ext cx="1447799" cy="1128885"/>
            </a:xfrm>
            <a:prstGeom prst="rect">
              <a:avLst/>
            </a:prstGeom>
            <a:solidFill>
              <a:srgbClr val="E57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2025267" y="3508981"/>
              <a:ext cx="533400" cy="381000"/>
            </a:xfrm>
            <a:prstGeom prst="rightArrow">
              <a:avLst/>
            </a:prstGeom>
            <a:solidFill>
              <a:srgbClr val="969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43200" y="3131888"/>
              <a:ext cx="1447799" cy="1128885"/>
            </a:xfrm>
            <a:prstGeom prst="rect">
              <a:avLst/>
            </a:prstGeom>
            <a:solidFill>
              <a:srgbClr val="C4D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029200" y="3131888"/>
              <a:ext cx="1447799" cy="1128885"/>
            </a:xfrm>
            <a:prstGeom prst="rect">
              <a:avLst/>
            </a:prstGeom>
            <a:solidFill>
              <a:srgbClr val="6BCA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6673467" y="3508981"/>
              <a:ext cx="533400" cy="381000"/>
            </a:xfrm>
            <a:prstGeom prst="rightArrow">
              <a:avLst/>
            </a:prstGeom>
            <a:solidFill>
              <a:srgbClr val="969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391401" y="3131888"/>
              <a:ext cx="1447799" cy="1128885"/>
            </a:xfrm>
            <a:prstGeom prst="rect">
              <a:avLst/>
            </a:prstGeom>
            <a:solidFill>
              <a:srgbClr val="69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Arrow 40"/>
            <p:cNvSpPr/>
            <p:nvPr/>
          </p:nvSpPr>
          <p:spPr>
            <a:xfrm>
              <a:off x="4305300" y="3508981"/>
              <a:ext cx="533400" cy="381000"/>
            </a:xfrm>
            <a:prstGeom prst="rightArrow">
              <a:avLst/>
            </a:prstGeom>
            <a:solidFill>
              <a:srgbClr val="969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1000" y="3399293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Identify suspected abuse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43200" y="3329195"/>
              <a:ext cx="14477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Remove child from immediate harm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046643" y="3188998"/>
              <a:ext cx="1447799" cy="1075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Report to Supervisor, CPS, and VCU Police within 24 hours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91401" y="3291514"/>
              <a:ext cx="14477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Report Who, What, Where, When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81001" y="4566255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CONTACT</a:t>
            </a:r>
            <a:endParaRPr lang="en-US" sz="6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8" name="TextBox 7"/>
          <p:cNvSpPr txBox="1"/>
          <p:nvPr/>
        </p:nvSpPr>
        <p:spPr>
          <a:xfrm>
            <a:off x="5197424" y="6073914"/>
            <a:ext cx="2128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VCU Helpline:</a:t>
            </a:r>
            <a:endParaRPr lang="en-US" sz="2000" b="1" dirty="0">
              <a:effectLst/>
              <a:latin typeface="Times New Roman"/>
              <a:ea typeface="Times New Roman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a typeface="Times New Roman"/>
                <a:cs typeface="Times New Roman"/>
              </a:rPr>
              <a:t>888-242-6022</a:t>
            </a:r>
            <a:endParaRPr lang="en-US" sz="20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9" name="TextBox 7"/>
          <p:cNvSpPr txBox="1"/>
          <p:nvPr/>
        </p:nvSpPr>
        <p:spPr>
          <a:xfrm>
            <a:off x="445515" y="8248710"/>
            <a:ext cx="2128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Virginia Police</a:t>
            </a:r>
            <a:r>
              <a:rPr lang="en-US" sz="2000" b="1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:</a:t>
            </a:r>
            <a:endParaRPr lang="en-US" sz="2000" b="1" dirty="0">
              <a:effectLst/>
              <a:latin typeface="Times New Roman"/>
              <a:ea typeface="Times New Roman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Times New Roman"/>
                <a:cs typeface="Times New Roman"/>
              </a:rPr>
              <a:t>9-1-1</a:t>
            </a:r>
            <a:endParaRPr lang="en-US" sz="20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0" name="TextBox 7"/>
          <p:cNvSpPr txBox="1"/>
          <p:nvPr/>
        </p:nvSpPr>
        <p:spPr>
          <a:xfrm>
            <a:off x="2859973" y="8078323"/>
            <a:ext cx="2128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Office of Integrity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&amp; Compliance</a:t>
            </a:r>
            <a:r>
              <a:rPr lang="en-US" sz="20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: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a typeface="Times New Roman"/>
                <a:cs typeface="Times New Roman"/>
              </a:rPr>
              <a:t>828-2336</a:t>
            </a:r>
            <a:endParaRPr lang="en-US" sz="20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835204" y="5527595"/>
            <a:ext cx="2128606" cy="1828802"/>
          </a:xfrm>
          <a:prstGeom prst="rect">
            <a:avLst/>
          </a:prstGeom>
          <a:noFill/>
          <a:ln w="57150">
            <a:solidFill>
              <a:srgbClr val="69B3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57200" y="5527595"/>
            <a:ext cx="2128606" cy="1828801"/>
          </a:xfrm>
          <a:prstGeom prst="rect">
            <a:avLst/>
          </a:prstGeom>
          <a:noFill/>
          <a:ln w="57150">
            <a:solidFill>
              <a:srgbClr val="E57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215235" y="5527595"/>
            <a:ext cx="2128606" cy="1828802"/>
          </a:xfrm>
          <a:prstGeom prst="rect">
            <a:avLst/>
          </a:prstGeom>
          <a:noFill/>
          <a:ln w="57150">
            <a:solidFill>
              <a:srgbClr val="C4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45515" y="7606118"/>
            <a:ext cx="2128606" cy="1828800"/>
          </a:xfrm>
          <a:prstGeom prst="rect">
            <a:avLst/>
          </a:prstGeom>
          <a:noFill/>
          <a:ln w="57150">
            <a:solidFill>
              <a:srgbClr val="6BCA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819400" y="7606114"/>
            <a:ext cx="2128606" cy="1828800"/>
          </a:xfrm>
          <a:prstGeom prst="rect">
            <a:avLst/>
          </a:prstGeom>
          <a:noFill/>
          <a:ln w="57150">
            <a:solidFill>
              <a:srgbClr val="E57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974" y="9448800"/>
            <a:ext cx="7745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  <a:ea typeface="GulimChe" panose="020B0609000101010101" pitchFamily="49" charset="-127"/>
                <a:cs typeface="Arial" panose="020B0604020202020204" pitchFamily="34" charset="0"/>
              </a:rPr>
              <a:t>VCU Mandatory Reporting Contact Sheet</a:t>
            </a:r>
            <a:endParaRPr lang="en-US" sz="1400" b="1" dirty="0">
              <a:latin typeface="+mj-lt"/>
              <a:ea typeface="GulimChe" panose="020B0609000101010101" pitchFamily="49" charset="-127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57600" y="2133600"/>
            <a:ext cx="803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V Boli" panose="02000500030200090000" pitchFamily="2" charset="0"/>
                <a:ea typeface="GulimChe" panose="020B0609000101010101" pitchFamily="49" charset="-127"/>
                <a:cs typeface="MV Boli" panose="02000500030200090000" pitchFamily="2" charset="0"/>
              </a:rPr>
              <a:t>Of Child Abuse and Neglect</a:t>
            </a:r>
            <a:endParaRPr lang="en-US" sz="1600" b="1" dirty="0">
              <a:latin typeface="MV Boli" panose="02000500030200090000" pitchFamily="2" charset="0"/>
              <a:ea typeface="GulimChe" panose="020B0609000101010101" pitchFamily="49" charset="-127"/>
              <a:cs typeface="MV Boli" panose="02000500030200090000" pitchFamily="2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8750" r="12154" b="19270"/>
          <a:stretch>
            <a:fillRect/>
          </a:stretch>
        </p:blipFill>
        <p:spPr bwMode="auto">
          <a:xfrm>
            <a:off x="5215235" y="7882343"/>
            <a:ext cx="2428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00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105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Virginia Commonwealth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VCU User</dc:creator>
  <cp:lastModifiedBy>VCU User</cp:lastModifiedBy>
  <cp:revision>19</cp:revision>
  <cp:lastPrinted>2015-08-03T14:56:04Z</cp:lastPrinted>
  <dcterms:created xsi:type="dcterms:W3CDTF">2015-06-24T17:32:16Z</dcterms:created>
  <dcterms:modified xsi:type="dcterms:W3CDTF">2015-09-09T16:58:38Z</dcterms:modified>
</cp:coreProperties>
</file>